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sldIdLst>
    <p:sldId id="258" r:id="rId5"/>
    <p:sldId id="269" r:id="rId6"/>
    <p:sldId id="259" r:id="rId7"/>
    <p:sldId id="264" r:id="rId8"/>
    <p:sldId id="260" r:id="rId9"/>
    <p:sldId id="263" r:id="rId10"/>
    <p:sldId id="265" r:id="rId11"/>
    <p:sldId id="261" r:id="rId12"/>
    <p:sldId id="262" r:id="rId13"/>
    <p:sldId id="266" r:id="rId14"/>
    <p:sldId id="256"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autoAdjust="0"/>
    <p:restoredTop sz="94660"/>
  </p:normalViewPr>
  <p:slideViewPr>
    <p:cSldViewPr snapToGrid="0">
      <p:cViewPr>
        <p:scale>
          <a:sx n="81" d="100"/>
          <a:sy n="81" d="100"/>
        </p:scale>
        <p:origin x="-52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39838-8A5A-4442-B9DB-72AD19D8A6F6}"/>
              </a:ext>
            </a:extLst>
          </p:cNvPr>
          <p:cNvSpPr>
            <a:spLocks noGrp="1"/>
          </p:cNvSpPr>
          <p:nvPr>
            <p:ph type="ctrTitle"/>
          </p:nvPr>
        </p:nvSpPr>
        <p:spPr>
          <a:xfrm>
            <a:off x="1524000" y="1122363"/>
            <a:ext cx="9144000" cy="2387600"/>
          </a:xfrm>
        </p:spPr>
        <p:txBody>
          <a:bodyPr anchor="b"/>
          <a:lstStyle>
            <a:lvl1pPr algn="ctr">
              <a:defRPr sz="6000">
                <a:solidFill>
                  <a:srgbClr val="C00000"/>
                </a:solidFill>
                <a:latin typeface="Verdana" panose="020B0604030504040204" pitchFamily="34" charset="0"/>
                <a:ea typeface="Verdana" panose="020B060403050404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B27F9A63-7C89-4916-8869-50ECE8E10107}"/>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xmlns="" id="{5D364819-3BE2-4873-BC0F-728B2A219D3C}"/>
              </a:ext>
            </a:extLst>
          </p:cNvPr>
          <p:cNvSpPr>
            <a:spLocks noGrp="1"/>
          </p:cNvSpPr>
          <p:nvPr>
            <p:ph type="dt" sz="half" idx="10"/>
          </p:nvPr>
        </p:nvSpPr>
        <p:spPr/>
        <p:txBody>
          <a:bodyPr/>
          <a:lstStyle/>
          <a:p>
            <a:fld id="{15AF4BA2-F3FD-4DF4-9098-BAB9E57C1B3A}" type="datetimeFigureOut">
              <a:rPr lang="en-GB" smtClean="0"/>
              <a:t>28/10/2019</a:t>
            </a:fld>
            <a:endParaRPr lang="en-GB"/>
          </a:p>
        </p:txBody>
      </p:sp>
      <p:sp>
        <p:nvSpPr>
          <p:cNvPr id="5" name="Footer Placeholder 4">
            <a:extLst>
              <a:ext uri="{FF2B5EF4-FFF2-40B4-BE49-F238E27FC236}">
                <a16:creationId xmlns:a16="http://schemas.microsoft.com/office/drawing/2014/main" xmlns="" id="{07D354FC-DCC5-4725-A5EF-410C91ADE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CAED44C-ECEA-4FA9-B97A-ED782622404F}"/>
              </a:ext>
            </a:extLst>
          </p:cNvPr>
          <p:cNvSpPr>
            <a:spLocks noGrp="1"/>
          </p:cNvSpPr>
          <p:nvPr>
            <p:ph type="sldNum" sz="quarter" idx="12"/>
          </p:nvPr>
        </p:nvSpPr>
        <p:spPr/>
        <p:txBody>
          <a:bodyPr/>
          <a:lstStyle/>
          <a:p>
            <a:fld id="{D745CF4E-E310-433F-89BB-71A0C0E5585B}" type="slidenum">
              <a:rPr lang="en-GB" smtClean="0"/>
              <a:t>‹#›</a:t>
            </a:fld>
            <a:endParaRPr lang="en-GB"/>
          </a:p>
        </p:txBody>
      </p:sp>
    </p:spTree>
    <p:extLst>
      <p:ext uri="{BB962C8B-B14F-4D97-AF65-F5344CB8AC3E}">
        <p14:creationId xmlns:p14="http://schemas.microsoft.com/office/powerpoint/2010/main" val="368885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405DD-F572-4FFF-89FE-AEEE5A5ED2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1E89C3D-1E60-492E-A6F8-E0940A53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A553A3-A7FF-4939-8A9D-7F23F92A002C}"/>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5" name="Footer Placeholder 4">
            <a:extLst>
              <a:ext uri="{FF2B5EF4-FFF2-40B4-BE49-F238E27FC236}">
                <a16:creationId xmlns:a16="http://schemas.microsoft.com/office/drawing/2014/main" xmlns="" id="{3987C0D7-38DD-420C-B341-6FCE39819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FFBE70-975C-46FA-93AA-19AA50EB3A98}"/>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397434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90C10C3-23A1-4C91-A332-1904D8F2FA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E9225EE-74D3-4256-B68C-72AEEE460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BD9F9DA-BE01-49B9-AB8A-A1D4A4C6B50A}"/>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5" name="Footer Placeholder 4">
            <a:extLst>
              <a:ext uri="{FF2B5EF4-FFF2-40B4-BE49-F238E27FC236}">
                <a16:creationId xmlns:a16="http://schemas.microsoft.com/office/drawing/2014/main" xmlns="" id="{8E280B67-CFF6-4358-B226-2F649D770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5E4D53C-0BF2-49F9-BC14-8E0BEEF53581}"/>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202412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9A848-C6DD-45B2-9765-FE0570FEEC6C}"/>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CDE71607-7D93-4B35-9089-1671372E7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348341-A1F5-4522-AEDB-6A97E153BBAD}"/>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5" name="Footer Placeholder 4">
            <a:extLst>
              <a:ext uri="{FF2B5EF4-FFF2-40B4-BE49-F238E27FC236}">
                <a16:creationId xmlns:a16="http://schemas.microsoft.com/office/drawing/2014/main" xmlns="" id="{C1DD983D-149A-4AB4-881B-B224AC3F9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23F48A3-BACF-4850-BC23-E9AE0133702B}"/>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132519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5A03E-7A94-47CB-B886-F8BF2471C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AF8FFDDC-2FD8-48C8-B73E-98D078EE4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12FEBE8-E8B7-4FCE-A300-EF110CE5B55C}"/>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5" name="Footer Placeholder 4">
            <a:extLst>
              <a:ext uri="{FF2B5EF4-FFF2-40B4-BE49-F238E27FC236}">
                <a16:creationId xmlns:a16="http://schemas.microsoft.com/office/drawing/2014/main" xmlns="" id="{F54B455B-5E85-44C4-9BED-99384D17B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7C2CC7-9332-4DE1-A718-F06AB9E7C497}"/>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221856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4F7CD-0A21-4557-A3D2-002C6F8F668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3E9B2A0E-CBE0-49FC-AB5B-8DF31491E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A7DE3C1-5F2D-4252-B4E4-B62B0AD519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2E6E266-6CD2-4483-8635-6D29E0BF0F66}"/>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6" name="Footer Placeholder 5">
            <a:extLst>
              <a:ext uri="{FF2B5EF4-FFF2-40B4-BE49-F238E27FC236}">
                <a16:creationId xmlns:a16="http://schemas.microsoft.com/office/drawing/2014/main" xmlns="" id="{8EA353A2-6351-49AB-8DB2-5A97E6C9C2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632A01F-67C1-4112-A99B-43B7BD5AAD40}"/>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306182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8FD90-0E20-47FC-9801-E0C940A23DED}"/>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1DD18647-4EAD-4A48-8AA1-B1C94DF3F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4829E4E-3930-4A5E-921C-0DBA41090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xmlns="" id="{53F87B17-51A4-4D83-89BD-6B60B65F0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288B4D5-D698-46F4-B021-0F5D6FD94A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83E0CDF-789E-4836-A4F4-2B5C30E8398A}"/>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8" name="Footer Placeholder 7">
            <a:extLst>
              <a:ext uri="{FF2B5EF4-FFF2-40B4-BE49-F238E27FC236}">
                <a16:creationId xmlns:a16="http://schemas.microsoft.com/office/drawing/2014/main" xmlns="" id="{28A808C0-D2CB-4414-A1FD-DFAE417BD3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BE76E5D-A8AB-4DF4-8997-48C5D4530DC0}"/>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150644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C20E8-5909-40C2-AF56-F160F0ACF9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BF8B213-6B28-4A35-91FB-484AC9FF54CE}"/>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4" name="Footer Placeholder 3">
            <a:extLst>
              <a:ext uri="{FF2B5EF4-FFF2-40B4-BE49-F238E27FC236}">
                <a16:creationId xmlns:a16="http://schemas.microsoft.com/office/drawing/2014/main" xmlns="" id="{BA386B64-C20F-4F21-9DDD-DC4C96A77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1B8D8B0-4215-45AE-ADF7-381A63F91F6E}"/>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347586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B4C9E78-B1B8-4ACF-ADB1-3C03ABDCDB3A}"/>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3" name="Footer Placeholder 2">
            <a:extLst>
              <a:ext uri="{FF2B5EF4-FFF2-40B4-BE49-F238E27FC236}">
                <a16:creationId xmlns:a16="http://schemas.microsoft.com/office/drawing/2014/main" xmlns="" id="{4A86516A-FCDE-45C8-AB04-B8265BF93F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1E1C868-C58A-49A5-892A-DB57EA356BD4}"/>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20401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66C6A-7F35-46E4-B48B-7FBE9668F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4C82DC9-42AF-443B-A3AA-2AE0AFD93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E413E8F-F6C6-4726-B211-686C87295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16D6775-2353-48A5-9C63-935D0D686036}"/>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6" name="Footer Placeholder 5">
            <a:extLst>
              <a:ext uri="{FF2B5EF4-FFF2-40B4-BE49-F238E27FC236}">
                <a16:creationId xmlns:a16="http://schemas.microsoft.com/office/drawing/2014/main" xmlns="" id="{BF79D8BD-E3A7-42E1-B50C-FF6BB2523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A536BDA-C808-4202-BCD6-8214B90C8DE9}"/>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184289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84BFC-B3E9-4D03-99E0-E39AB1A05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ADF6635-10B0-4188-80A4-7740C7D816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E191DA1D-11FA-46ED-A238-8F344D5C6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874CCC-74B2-4DE9-A5B2-43A64873C73D}"/>
              </a:ext>
            </a:extLst>
          </p:cNvPr>
          <p:cNvSpPr>
            <a:spLocks noGrp="1"/>
          </p:cNvSpPr>
          <p:nvPr>
            <p:ph type="dt" sz="half" idx="10"/>
          </p:nvPr>
        </p:nvSpPr>
        <p:spPr/>
        <p:txBody>
          <a:bodyPr/>
          <a:lstStyle/>
          <a:p>
            <a:fld id="{31AF9F23-03BC-4983-81FC-E08E7B078D59}" type="datetimeFigureOut">
              <a:rPr lang="en-GB" smtClean="0"/>
              <a:t>28/10/2019</a:t>
            </a:fld>
            <a:endParaRPr lang="en-GB"/>
          </a:p>
        </p:txBody>
      </p:sp>
      <p:sp>
        <p:nvSpPr>
          <p:cNvPr id="6" name="Footer Placeholder 5">
            <a:extLst>
              <a:ext uri="{FF2B5EF4-FFF2-40B4-BE49-F238E27FC236}">
                <a16:creationId xmlns:a16="http://schemas.microsoft.com/office/drawing/2014/main" xmlns="" id="{F6631354-9369-4A35-A038-6C2F4EFB62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D915193-1AB6-43B2-B606-50F51E66C165}"/>
              </a:ext>
            </a:extLst>
          </p:cNvPr>
          <p:cNvSpPr>
            <a:spLocks noGrp="1"/>
          </p:cNvSpPr>
          <p:nvPr>
            <p:ph type="sldNum" sz="quarter" idx="12"/>
          </p:nvPr>
        </p:nvSpPr>
        <p:spPr/>
        <p:txBody>
          <a:bodyPr/>
          <a:lstStyle/>
          <a:p>
            <a:fld id="{B574BC2F-F46F-48A3-BC10-F4A3E757C412}" type="slidenum">
              <a:rPr lang="en-GB" smtClean="0"/>
              <a:t>‹#›</a:t>
            </a:fld>
            <a:endParaRPr lang="en-GB"/>
          </a:p>
        </p:txBody>
      </p:sp>
    </p:spTree>
    <p:extLst>
      <p:ext uri="{BB962C8B-B14F-4D97-AF65-F5344CB8AC3E}">
        <p14:creationId xmlns:p14="http://schemas.microsoft.com/office/powerpoint/2010/main" val="196435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665EBA-1776-4146-A934-02FF732C9D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xmlns="" id="{21496E2A-1F67-4F31-A9B1-3B9FDC724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xmlns="" id="{879E4A7D-D066-443F-A664-F0670CDD5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9F23-03BC-4983-81FC-E08E7B078D59}" type="datetimeFigureOut">
              <a:rPr lang="en-GB" smtClean="0"/>
              <a:t>28/10/2019</a:t>
            </a:fld>
            <a:endParaRPr lang="en-GB"/>
          </a:p>
        </p:txBody>
      </p:sp>
      <p:sp>
        <p:nvSpPr>
          <p:cNvPr id="5" name="Footer Placeholder 4">
            <a:extLst>
              <a:ext uri="{FF2B5EF4-FFF2-40B4-BE49-F238E27FC236}">
                <a16:creationId xmlns:a16="http://schemas.microsoft.com/office/drawing/2014/main" xmlns="" id="{D98537E3-0940-4105-835D-8255C0970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FE50E85-3809-4753-A99A-93EFBDBA2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4BC2F-F46F-48A3-BC10-F4A3E757C412}" type="slidenum">
              <a:rPr lang="en-GB" smtClean="0"/>
              <a:t>‹#›</a:t>
            </a:fld>
            <a:endParaRPr lang="en-GB"/>
          </a:p>
        </p:txBody>
      </p:sp>
      <p:pic>
        <p:nvPicPr>
          <p:cNvPr id="12" name="Picture 11" descr="A close up of a logo&#10;&#10;Description automatically generated">
            <a:extLst>
              <a:ext uri="{FF2B5EF4-FFF2-40B4-BE49-F238E27FC236}">
                <a16:creationId xmlns:a16="http://schemas.microsoft.com/office/drawing/2014/main" xmlns="" id="{5604E78D-8A3B-4712-9A08-54881FA594C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479" t="18534" r="12764" b="27387"/>
          <a:stretch/>
        </p:blipFill>
        <p:spPr>
          <a:xfrm>
            <a:off x="10285477" y="5724145"/>
            <a:ext cx="1860803" cy="1086664"/>
          </a:xfrm>
          <a:prstGeom prst="rect">
            <a:avLst/>
          </a:prstGeom>
        </p:spPr>
      </p:pic>
    </p:spTree>
    <p:extLst>
      <p:ext uri="{BB962C8B-B14F-4D97-AF65-F5344CB8AC3E}">
        <p14:creationId xmlns:p14="http://schemas.microsoft.com/office/powerpoint/2010/main" val="1270287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5AE1F8C-5369-4C9D-8BB4-95A07D11BAFC}"/>
              </a:ext>
            </a:extLst>
          </p:cNvPr>
          <p:cNvSpPr>
            <a:spLocks noGrp="1"/>
          </p:cNvSpPr>
          <p:nvPr>
            <p:ph type="ctrTitle"/>
          </p:nvPr>
        </p:nvSpPr>
        <p:spPr>
          <a:xfrm>
            <a:off x="780585" y="1122363"/>
            <a:ext cx="10872439" cy="3694964"/>
          </a:xfrm>
        </p:spPr>
        <p:txBody>
          <a:bodyPr>
            <a:normAutofit fontScale="90000"/>
          </a:bodyPr>
          <a:lstStyle/>
          <a:p>
            <a:pPr algn="l"/>
            <a:r>
              <a:rPr lang="en-GB" b="1" dirty="0"/>
              <a:t/>
            </a:r>
            <a:br>
              <a:rPr lang="en-GB" b="1" dirty="0"/>
            </a:br>
            <a:r>
              <a:rPr lang="en-GB" b="1" dirty="0"/>
              <a:t/>
            </a:r>
            <a:br>
              <a:rPr lang="en-GB" b="1" dirty="0"/>
            </a:br>
            <a:r>
              <a:rPr lang="en-GB" b="1" dirty="0"/>
              <a:t>‘Future Paths’ – </a:t>
            </a:r>
            <a:br>
              <a:rPr lang="en-GB" b="1" dirty="0"/>
            </a:br>
            <a:r>
              <a:rPr lang="en-GB" b="1" dirty="0"/>
              <a:t>Re-imagining local ecumenism through the lens of mission</a:t>
            </a:r>
            <a:r>
              <a:rPr lang="en-GB" dirty="0"/>
              <a:t/>
            </a:r>
            <a:br>
              <a:rPr lang="en-GB" dirty="0"/>
            </a:br>
            <a:endParaRPr lang="en-GB" dirty="0">
              <a:latin typeface="Trebuchet MS" panose="020B0603020202020204" pitchFamily="34" charset="0"/>
            </a:endParaRPr>
          </a:p>
        </p:txBody>
      </p:sp>
      <p:sp>
        <p:nvSpPr>
          <p:cNvPr id="5" name="Subtitle 4">
            <a:extLst>
              <a:ext uri="{FF2B5EF4-FFF2-40B4-BE49-F238E27FC236}">
                <a16:creationId xmlns:a16="http://schemas.microsoft.com/office/drawing/2014/main" xmlns="" id="{EEB58A31-BEB7-403D-8733-BE37AA90CB38}"/>
              </a:ext>
            </a:extLst>
          </p:cNvPr>
          <p:cNvSpPr>
            <a:spLocks noGrp="1"/>
          </p:cNvSpPr>
          <p:nvPr>
            <p:ph type="subTitle" idx="1"/>
          </p:nvPr>
        </p:nvSpPr>
        <p:spPr>
          <a:xfrm>
            <a:off x="880946" y="4215160"/>
            <a:ext cx="9787054" cy="1260089"/>
          </a:xfrm>
        </p:spPr>
        <p:txBody>
          <a:bodyPr/>
          <a:lstStyle/>
          <a:p>
            <a:pPr algn="l"/>
            <a:r>
              <a:rPr lang="en-GB" dirty="0"/>
              <a:t>Churches Together in Essex and East London</a:t>
            </a:r>
          </a:p>
          <a:p>
            <a:pPr algn="l"/>
            <a:r>
              <a:rPr lang="en-GB" dirty="0"/>
              <a:t>Central Baptist Church, Chelmsford, </a:t>
            </a:r>
            <a:r>
              <a:rPr lang="en-GB"/>
              <a:t>24</a:t>
            </a:r>
            <a:r>
              <a:rPr lang="en-GB" baseline="30000"/>
              <a:t>th</a:t>
            </a:r>
            <a:r>
              <a:rPr lang="en-GB"/>
              <a:t> October 2019</a:t>
            </a:r>
            <a:endParaRPr lang="en-GB" dirty="0"/>
          </a:p>
        </p:txBody>
      </p:sp>
    </p:spTree>
    <p:extLst>
      <p:ext uri="{BB962C8B-B14F-4D97-AF65-F5344CB8AC3E}">
        <p14:creationId xmlns:p14="http://schemas.microsoft.com/office/powerpoint/2010/main" val="70685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D76A9-4C4E-3B47-BD2F-1D73C2E949EF}"/>
              </a:ext>
            </a:extLst>
          </p:cNvPr>
          <p:cNvSpPr>
            <a:spLocks noGrp="1"/>
          </p:cNvSpPr>
          <p:nvPr>
            <p:ph type="title"/>
          </p:nvPr>
        </p:nvSpPr>
        <p:spPr/>
        <p:txBody>
          <a:bodyPr/>
          <a:lstStyle/>
          <a:p>
            <a:r>
              <a:rPr lang="en-US" b="1" dirty="0"/>
              <a:t>Mosaic of unity movements</a:t>
            </a:r>
          </a:p>
        </p:txBody>
      </p:sp>
      <p:pic>
        <p:nvPicPr>
          <p:cNvPr id="6" name="Content Placeholder 5">
            <a:extLst>
              <a:ext uri="{FF2B5EF4-FFF2-40B4-BE49-F238E27FC236}">
                <a16:creationId xmlns:a16="http://schemas.microsoft.com/office/drawing/2014/main" xmlns="" id="{2F397B78-5D80-2244-ABF6-15C46AC18B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99010" y="2491620"/>
            <a:ext cx="2072268" cy="2503991"/>
          </a:xfrm>
        </p:spPr>
      </p:pic>
      <p:pic>
        <p:nvPicPr>
          <p:cNvPr id="8" name="Content Placeholder 7" descr="A close up of a sign&#10;&#10;Description automatically generated">
            <a:extLst>
              <a:ext uri="{FF2B5EF4-FFF2-40B4-BE49-F238E27FC236}">
                <a16:creationId xmlns:a16="http://schemas.microsoft.com/office/drawing/2014/main" xmlns="" id="{20F5A2F8-CCAA-784E-9908-35DEAEB6D82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90371" y="1828665"/>
            <a:ext cx="3969679" cy="3969679"/>
          </a:xfrm>
        </p:spPr>
      </p:pic>
    </p:spTree>
    <p:extLst>
      <p:ext uri="{BB962C8B-B14F-4D97-AF65-F5344CB8AC3E}">
        <p14:creationId xmlns:p14="http://schemas.microsoft.com/office/powerpoint/2010/main" val="37023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table&#10;&#10;Description automatically generated">
            <a:extLst>
              <a:ext uri="{FF2B5EF4-FFF2-40B4-BE49-F238E27FC236}">
                <a16:creationId xmlns:a16="http://schemas.microsoft.com/office/drawing/2014/main" xmlns="" id="{10DBF666-CC22-1240-AE54-8096FC4A1CF3}"/>
              </a:ext>
            </a:extLst>
          </p:cNvPr>
          <p:cNvPicPr>
            <a:picLocks noChangeAspect="1"/>
          </p:cNvPicPr>
          <p:nvPr/>
        </p:nvPicPr>
        <p:blipFill rotWithShape="1">
          <a:blip r:embed="rId2">
            <a:alphaModFix amt="40000"/>
          </a:blip>
          <a:srcRect t="15730"/>
          <a:stretch/>
        </p:blipFill>
        <p:spPr>
          <a:xfrm>
            <a:off x="0" y="-5"/>
            <a:ext cx="12192000" cy="6858010"/>
          </a:xfrm>
          <a:prstGeom prst="rect">
            <a:avLst/>
          </a:prstGeom>
        </p:spPr>
      </p:pic>
      <p:sp>
        <p:nvSpPr>
          <p:cNvPr id="2" name="Title 1">
            <a:extLst>
              <a:ext uri="{FF2B5EF4-FFF2-40B4-BE49-F238E27FC236}">
                <a16:creationId xmlns:a16="http://schemas.microsoft.com/office/drawing/2014/main" xmlns="" id="{F11AF25A-248E-7842-B133-2D551D4DCAB6}"/>
              </a:ext>
            </a:extLst>
          </p:cNvPr>
          <p:cNvSpPr>
            <a:spLocks noGrp="1"/>
          </p:cNvSpPr>
          <p:nvPr>
            <p:ph type="ctrTitle"/>
          </p:nvPr>
        </p:nvSpPr>
        <p:spPr>
          <a:xfrm>
            <a:off x="965200" y="965200"/>
            <a:ext cx="10261600" cy="3564869"/>
          </a:xfrm>
        </p:spPr>
        <p:txBody>
          <a:bodyPr>
            <a:normAutofit/>
          </a:bodyPr>
          <a:lstStyle/>
          <a:p>
            <a:pPr algn="l"/>
            <a:r>
              <a:rPr lang="en-US" sz="11500" dirty="0">
                <a:ln w="22225">
                  <a:solidFill>
                    <a:schemeClr val="tx1"/>
                  </a:solidFill>
                  <a:miter lim="800000"/>
                </a:ln>
                <a:noFill/>
              </a:rPr>
              <a:t>Welcome to the table</a:t>
            </a:r>
          </a:p>
        </p:txBody>
      </p:sp>
      <p:sp>
        <p:nvSpPr>
          <p:cNvPr id="3" name="Subtitle 2">
            <a:extLst>
              <a:ext uri="{FF2B5EF4-FFF2-40B4-BE49-F238E27FC236}">
                <a16:creationId xmlns:a16="http://schemas.microsoft.com/office/drawing/2014/main" xmlns="" id="{AD276445-9137-3346-B236-C228298BF4EC}"/>
              </a:ext>
            </a:extLst>
          </p:cNvPr>
          <p:cNvSpPr>
            <a:spLocks noGrp="1"/>
          </p:cNvSpPr>
          <p:nvPr>
            <p:ph type="subTitle" idx="1"/>
          </p:nvPr>
        </p:nvSpPr>
        <p:spPr>
          <a:xfrm>
            <a:off x="965200" y="4572002"/>
            <a:ext cx="10261600" cy="1202995"/>
          </a:xfrm>
        </p:spPr>
        <p:txBody>
          <a:bodyPr>
            <a:normAutofit/>
          </a:bodyPr>
          <a:lstStyle/>
          <a:p>
            <a:pPr algn="l"/>
            <a:endParaRPr lang="en-US" sz="3200" dirty="0"/>
          </a:p>
        </p:txBody>
      </p:sp>
    </p:spTree>
    <p:extLst>
      <p:ext uri="{BB962C8B-B14F-4D97-AF65-F5344CB8AC3E}">
        <p14:creationId xmlns:p14="http://schemas.microsoft.com/office/powerpoint/2010/main" val="4139108096"/>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494"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24494 L 0.18412 0.24861" pathEditMode="relative" ptsTypes="AA">
                                      <p:cBhvr>
                                        <p:cTn id="11" dur="30000" fill="hold"/>
                                        <p:tgtEl>
                                          <p:spTgt spid="5"/>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18412 0.24861 L 0.14775 -0.24861" pathEditMode="relative" ptsTypes="AA">
                                      <p:cBhvr>
                                        <p:cTn id="14" dur="30000" fill="hold"/>
                                        <p:tgtEl>
                                          <p:spTgt spid="5"/>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14775 -0.24861 L 0 0" pathEditMode="relative" ptsTypes="AA">
                                      <p:cBhvr>
                                        <p:cTn id="17" dur="30000" fill="hold"/>
                                        <p:tgtEl>
                                          <p:spTgt spid="5"/>
                                        </p:tgtEl>
                                        <p:attrNameLst>
                                          <p:attrName>ppt_x</p:attrName>
                                          <p:attrName>ppt_y</p:attrName>
                                        </p:attrNameLst>
                                      </p:cBhvr>
                                    </p:animMotion>
                                  </p:childTnLst>
                                </p:cTn>
                              </p:par>
                              <p:par>
                                <p:cTn id="18" presetID="6" presetClass="emph" presetSubtype="0" accel="50000" decel="50000" fill="hold" nodeType="withEffect">
                                  <p:stCondLst>
                                    <p:cond delay="5000"/>
                                  </p:stCondLst>
                                  <p:childTnLst>
                                    <p:animScale>
                                      <p:cBhvr>
                                        <p:cTn id="19" dur="30000" fill="hold"/>
                                        <p:tgtEl>
                                          <p:spTgt spid="5"/>
                                        </p:tgtEl>
                                      </p:cBhvr>
                                      <p:by x="150000" y="150000"/>
                                      <p:to x="100000" y="100000"/>
                                    </p:animScale>
                                  </p:childTnLst>
                                </p:cTn>
                              </p:par>
                            </p:childTnLst>
                          </p:cTn>
                        </p:par>
                        <p:par>
                          <p:cTn id="20" fill="hold">
                            <p:stCondLst>
                              <p:cond delay="135000"/>
                            </p:stCondLst>
                            <p:childTnLst>
                              <p:par>
                                <p:cTn id="21" presetID="0" presetClass="path" presetSubtype="0" accel="50000" decel="50000" fill="hold" nodeType="afterEffect">
                                  <p:stCondLst>
                                    <p:cond delay="0"/>
                                  </p:stCondLst>
                                  <p:childTnLst>
                                    <p:animMotion origin="layout" path="M 0 0 L 0 0" pathEditMode="relative" ptsTypes="AA">
                                      <p:cBhvr>
                                        <p:cTn id="22"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F8A99-BD26-D14E-B5FF-E033014E0F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51DF3F7-4C00-A247-8AC7-FFAB35959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24" y="278528"/>
            <a:ext cx="7797800" cy="5848350"/>
          </a:xfrm>
        </p:spPr>
      </p:pic>
    </p:spTree>
    <p:extLst>
      <p:ext uri="{BB962C8B-B14F-4D97-AF65-F5344CB8AC3E}">
        <p14:creationId xmlns:p14="http://schemas.microsoft.com/office/powerpoint/2010/main" val="333168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5D445E-3E53-0944-B75F-144D44E18FFE}"/>
              </a:ext>
            </a:extLst>
          </p:cNvPr>
          <p:cNvSpPr>
            <a:spLocks noGrp="1"/>
          </p:cNvSpPr>
          <p:nvPr>
            <p:ph type="title"/>
          </p:nvPr>
        </p:nvSpPr>
        <p:spPr/>
        <p:txBody>
          <a:bodyPr/>
          <a:lstStyle/>
          <a:p>
            <a:r>
              <a:rPr lang="en-US" dirty="0"/>
              <a:t>Kosuke Koyama</a:t>
            </a:r>
          </a:p>
        </p:txBody>
      </p:sp>
      <p:sp>
        <p:nvSpPr>
          <p:cNvPr id="3" name="Content Placeholder 2">
            <a:extLst>
              <a:ext uri="{FF2B5EF4-FFF2-40B4-BE49-F238E27FC236}">
                <a16:creationId xmlns:a16="http://schemas.microsoft.com/office/drawing/2014/main" xmlns="" id="{C37D1CA1-829E-D747-BA8F-FA1F6C611E4E}"/>
              </a:ext>
            </a:extLst>
          </p:cNvPr>
          <p:cNvSpPr>
            <a:spLocks noGrp="1"/>
          </p:cNvSpPr>
          <p:nvPr>
            <p:ph sz="half" idx="1"/>
          </p:nvPr>
        </p:nvSpPr>
        <p:spPr/>
        <p:txBody>
          <a:bodyPr/>
          <a:lstStyle/>
          <a:p>
            <a:pPr marL="0" indent="0">
              <a:buNone/>
            </a:pPr>
            <a:r>
              <a:rPr lang="en-GB" dirty="0"/>
              <a:t>‘Is the church performing the mission and evangelism of God with the mutilated hands? Are the resources of the church managed by attractive hands or mutilated hands?’ Koyama insists that Jesus moved from the centre to the periphery and we should too</a:t>
            </a:r>
            <a:endParaRPr lang="en-US" dirty="0"/>
          </a:p>
        </p:txBody>
      </p:sp>
      <p:sp>
        <p:nvSpPr>
          <p:cNvPr id="5" name="Content Placeholder 4">
            <a:extLst>
              <a:ext uri="{FF2B5EF4-FFF2-40B4-BE49-F238E27FC236}">
                <a16:creationId xmlns:a16="http://schemas.microsoft.com/office/drawing/2014/main" xmlns="" id="{5CC114D5-203F-A94F-8C4C-5EFDA09BB673}"/>
              </a:ext>
            </a:extLst>
          </p:cNvPr>
          <p:cNvSpPr>
            <a:spLocks noGrp="1"/>
          </p:cNvSpPr>
          <p:nvPr>
            <p:ph sz="half" idx="2"/>
          </p:nvPr>
        </p:nvSpPr>
        <p:spPr/>
        <p:txBody>
          <a:bodyPr/>
          <a:lstStyle/>
          <a:p>
            <a:endParaRPr lang="en-US" dirty="0"/>
          </a:p>
        </p:txBody>
      </p:sp>
      <p:pic>
        <p:nvPicPr>
          <p:cNvPr id="7" name="Picture 6">
            <a:extLst>
              <a:ext uri="{FF2B5EF4-FFF2-40B4-BE49-F238E27FC236}">
                <a16:creationId xmlns:a16="http://schemas.microsoft.com/office/drawing/2014/main" xmlns="" id="{D0A5167A-190E-CE4F-9963-B10599C6E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473" y="1027906"/>
            <a:ext cx="3873500" cy="5715000"/>
          </a:xfrm>
          <a:prstGeom prst="rect">
            <a:avLst/>
          </a:prstGeom>
        </p:spPr>
      </p:pic>
      <p:pic>
        <p:nvPicPr>
          <p:cNvPr id="6" name="Picture 5">
            <a:extLst>
              <a:ext uri="{FF2B5EF4-FFF2-40B4-BE49-F238E27FC236}">
                <a16:creationId xmlns:a16="http://schemas.microsoft.com/office/drawing/2014/main" xmlns="" id="{65B891CE-5EEA-6848-90DF-B2859BDCB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027906"/>
            <a:ext cx="3873500" cy="5715000"/>
          </a:xfrm>
          <a:prstGeom prst="rect">
            <a:avLst/>
          </a:prstGeom>
        </p:spPr>
      </p:pic>
    </p:spTree>
    <p:extLst>
      <p:ext uri="{BB962C8B-B14F-4D97-AF65-F5344CB8AC3E}">
        <p14:creationId xmlns:p14="http://schemas.microsoft.com/office/powerpoint/2010/main" val="155940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73A305-AFF1-6843-B21B-3C1B020CADA4}"/>
              </a:ext>
            </a:extLst>
          </p:cNvPr>
          <p:cNvSpPr>
            <a:spLocks noGrp="1"/>
          </p:cNvSpPr>
          <p:nvPr>
            <p:ph type="title"/>
          </p:nvPr>
        </p:nvSpPr>
        <p:spPr/>
        <p:txBody>
          <a:bodyPr/>
          <a:lstStyle/>
          <a:p>
            <a:r>
              <a:rPr lang="en-US" b="1" dirty="0"/>
              <a:t>Mission-shaped Ben</a:t>
            </a:r>
          </a:p>
        </p:txBody>
      </p:sp>
      <p:sp>
        <p:nvSpPr>
          <p:cNvPr id="5" name="Content Placeholder 4">
            <a:extLst>
              <a:ext uri="{FF2B5EF4-FFF2-40B4-BE49-F238E27FC236}">
                <a16:creationId xmlns:a16="http://schemas.microsoft.com/office/drawing/2014/main" xmlns="" id="{06F9A0C6-1D34-4845-ADCB-EBB1811F314B}"/>
              </a:ext>
            </a:extLst>
          </p:cNvPr>
          <p:cNvSpPr>
            <a:spLocks noGrp="1"/>
          </p:cNvSpPr>
          <p:nvPr>
            <p:ph sz="half" idx="1"/>
          </p:nvPr>
        </p:nvSpPr>
        <p:spPr/>
        <p:txBody>
          <a:bodyPr/>
          <a:lstStyle/>
          <a:p>
            <a:pPr marL="0" indent="0">
              <a:buNone/>
            </a:pPr>
            <a:r>
              <a:rPr lang="en-US" b="1" dirty="0"/>
              <a:t>Cornwall, Cambodia, Cape Town and now CTE</a:t>
            </a:r>
          </a:p>
        </p:txBody>
      </p:sp>
      <p:pic>
        <p:nvPicPr>
          <p:cNvPr id="8" name="Content Placeholder 7" descr="A person posing for the camera&#10;&#10;Description automatically generated">
            <a:extLst>
              <a:ext uri="{FF2B5EF4-FFF2-40B4-BE49-F238E27FC236}">
                <a16:creationId xmlns:a16="http://schemas.microsoft.com/office/drawing/2014/main" xmlns="" id="{C586C98D-3463-5F4F-B1FA-6D7089E0C0E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16951" y="1825625"/>
            <a:ext cx="3533813" cy="4351338"/>
          </a:xfrm>
        </p:spPr>
      </p:pic>
    </p:spTree>
    <p:extLst>
      <p:ext uri="{BB962C8B-B14F-4D97-AF65-F5344CB8AC3E}">
        <p14:creationId xmlns:p14="http://schemas.microsoft.com/office/powerpoint/2010/main" val="177707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96774-F301-482A-B97E-6BC7AB206712}"/>
              </a:ext>
            </a:extLst>
          </p:cNvPr>
          <p:cNvSpPr>
            <a:spLocks noGrp="1"/>
          </p:cNvSpPr>
          <p:nvPr>
            <p:ph type="title"/>
          </p:nvPr>
        </p:nvSpPr>
        <p:spPr/>
        <p:txBody>
          <a:bodyPr>
            <a:normAutofit fontScale="90000"/>
          </a:bodyPr>
          <a:lstStyle/>
          <a:p>
            <a:r>
              <a:rPr lang="en-GB" b="1" dirty="0"/>
              <a:t>1.The Ecumenical movement is a mission-shaped movement  </a:t>
            </a:r>
            <a:r>
              <a:rPr lang="en-GB" dirty="0"/>
              <a:t/>
            </a:r>
            <a:br>
              <a:rPr lang="en-GB" dirty="0"/>
            </a:br>
            <a:endParaRPr lang="en-GB" dirty="0"/>
          </a:p>
        </p:txBody>
      </p:sp>
      <p:pic>
        <p:nvPicPr>
          <p:cNvPr id="5" name="Content Placeholder 4" descr="A black and white photo of a crowd&#10;&#10;Description automatically generated">
            <a:extLst>
              <a:ext uri="{FF2B5EF4-FFF2-40B4-BE49-F238E27FC236}">
                <a16:creationId xmlns:a16="http://schemas.microsoft.com/office/drawing/2014/main" xmlns="" id="{B946FCA5-F94E-CB4A-89ED-330D402801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1144" y="1825625"/>
            <a:ext cx="5569712" cy="4351338"/>
          </a:xfrm>
        </p:spPr>
      </p:pic>
    </p:spTree>
    <p:extLst>
      <p:ext uri="{BB962C8B-B14F-4D97-AF65-F5344CB8AC3E}">
        <p14:creationId xmlns:p14="http://schemas.microsoft.com/office/powerpoint/2010/main" val="345361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BCA831E-AC48-B146-A634-41DACBF1245E}"/>
              </a:ext>
            </a:extLst>
          </p:cNvPr>
          <p:cNvSpPr>
            <a:spLocks noGrp="1"/>
          </p:cNvSpPr>
          <p:nvPr>
            <p:ph type="title"/>
          </p:nvPr>
        </p:nvSpPr>
        <p:spPr>
          <a:xfrm>
            <a:off x="557561" y="365125"/>
            <a:ext cx="10796239" cy="1325563"/>
          </a:xfrm>
        </p:spPr>
        <p:txBody>
          <a:bodyPr/>
          <a:lstStyle/>
          <a:p>
            <a:r>
              <a:rPr lang="en-US" b="1" dirty="0"/>
              <a:t>Ecumenical and mission-shaped?</a:t>
            </a:r>
          </a:p>
        </p:txBody>
      </p:sp>
      <p:sp>
        <p:nvSpPr>
          <p:cNvPr id="6" name="Content Placeholder 5">
            <a:extLst>
              <a:ext uri="{FF2B5EF4-FFF2-40B4-BE49-F238E27FC236}">
                <a16:creationId xmlns:a16="http://schemas.microsoft.com/office/drawing/2014/main" xmlns="" id="{9AE71A62-886F-1B4F-9AA2-406FFA24C490}"/>
              </a:ext>
            </a:extLst>
          </p:cNvPr>
          <p:cNvSpPr>
            <a:spLocks noGrp="1"/>
          </p:cNvSpPr>
          <p:nvPr>
            <p:ph sz="half" idx="2"/>
          </p:nvPr>
        </p:nvSpPr>
        <p:spPr/>
        <p:txBody>
          <a:bodyPr/>
          <a:lstStyle/>
          <a:p>
            <a:pPr marL="0" indent="0">
              <a:buNone/>
            </a:pPr>
            <a:r>
              <a:rPr lang="en-GB" dirty="0"/>
              <a:t>‘Mission and unity are two sides of the same reality, or rather two ways to describe the same action of the living Lord who wills all should be drawn to himself.’</a:t>
            </a:r>
          </a:p>
          <a:p>
            <a:pPr marL="0" indent="0">
              <a:buNone/>
            </a:pPr>
            <a:r>
              <a:rPr lang="en-GB" dirty="0" err="1"/>
              <a:t>Newbigin</a:t>
            </a:r>
            <a:r>
              <a:rPr lang="en-GB" dirty="0"/>
              <a:t> 1961 </a:t>
            </a:r>
            <a:endParaRPr lang="en-US" dirty="0"/>
          </a:p>
        </p:txBody>
      </p:sp>
      <p:pic>
        <p:nvPicPr>
          <p:cNvPr id="11" name="Content Placeholder 10" descr="A person wearing glasses and smiling at the camera&#10;&#10;Description automatically generated">
            <a:extLst>
              <a:ext uri="{FF2B5EF4-FFF2-40B4-BE49-F238E27FC236}">
                <a16:creationId xmlns:a16="http://schemas.microsoft.com/office/drawing/2014/main" xmlns="" id="{873E3ACE-6ACF-5F4A-BE50-DCFC81BCDDD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86843" y="1825625"/>
            <a:ext cx="3284314" cy="4351338"/>
          </a:xfrm>
        </p:spPr>
      </p:pic>
    </p:spTree>
    <p:extLst>
      <p:ext uri="{BB962C8B-B14F-4D97-AF65-F5344CB8AC3E}">
        <p14:creationId xmlns:p14="http://schemas.microsoft.com/office/powerpoint/2010/main" val="43742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BB2DF-F536-49F0-AE7F-EF843F5A1BAB}"/>
              </a:ext>
            </a:extLst>
          </p:cNvPr>
          <p:cNvSpPr>
            <a:spLocks noGrp="1"/>
          </p:cNvSpPr>
          <p:nvPr>
            <p:ph type="title"/>
          </p:nvPr>
        </p:nvSpPr>
        <p:spPr/>
        <p:txBody>
          <a:bodyPr/>
          <a:lstStyle/>
          <a:p>
            <a:r>
              <a:rPr lang="en-GB" sz="4000" b="1" dirty="0"/>
              <a:t>2. The </a:t>
            </a:r>
            <a:r>
              <a:rPr lang="en-GB" sz="4000" b="1" i="1" dirty="0" err="1"/>
              <a:t>Missio</a:t>
            </a:r>
            <a:r>
              <a:rPr lang="en-GB" sz="4000" b="1" i="1" dirty="0"/>
              <a:t> Dei</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A2F7860C-5181-4034-82E2-1E7E09824E88}"/>
              </a:ext>
            </a:extLst>
          </p:cNvPr>
          <p:cNvSpPr>
            <a:spLocks noGrp="1"/>
          </p:cNvSpPr>
          <p:nvPr>
            <p:ph idx="4294967295"/>
          </p:nvPr>
        </p:nvSpPr>
        <p:spPr>
          <a:xfrm>
            <a:off x="838200" y="1825625"/>
            <a:ext cx="10515600" cy="4351338"/>
          </a:xfrm>
        </p:spPr>
        <p:txBody>
          <a:bodyPr>
            <a:normAutofit lnSpcReduction="10000"/>
          </a:bodyPr>
          <a:lstStyle/>
          <a:p>
            <a:pPr marL="0" indent="0" algn="just">
              <a:buNone/>
            </a:pPr>
            <a:r>
              <a:rPr lang="en-GB" dirty="0"/>
              <a:t>‘Mission precedes the Church. Mission is first of all God's: God inside out in the world through the Spirit, God in Jesus teaching, healing, including, suffering.  Almost incredibly - as an act of grace! - God shares that mission with women and men. Mission calls the Church into being to serve God's purposes in the world. The church does not have a mission, but the mission has a church. Imagine what church would be like if Christians really understood this and took it seriously. What it means is, first, that the church is not about the church. It is about what Jesus called the Reign of God.’ </a:t>
            </a:r>
          </a:p>
          <a:p>
            <a:pPr marL="0" indent="0" algn="just">
              <a:buNone/>
            </a:pPr>
            <a:r>
              <a:rPr lang="en-GB" dirty="0"/>
              <a:t>Bevans &amp; Schroeder 2011</a:t>
            </a:r>
          </a:p>
          <a:p>
            <a:pPr marL="0" indent="0">
              <a:buNone/>
            </a:pPr>
            <a:endParaRPr lang="en-GB" dirty="0"/>
          </a:p>
        </p:txBody>
      </p:sp>
    </p:spTree>
    <p:extLst>
      <p:ext uri="{BB962C8B-B14F-4D97-AF65-F5344CB8AC3E}">
        <p14:creationId xmlns:p14="http://schemas.microsoft.com/office/powerpoint/2010/main" val="368679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5BE12-BAFB-2C45-B120-5184426C7CF7}"/>
              </a:ext>
            </a:extLst>
          </p:cNvPr>
          <p:cNvSpPr>
            <a:spLocks noGrp="1"/>
          </p:cNvSpPr>
          <p:nvPr>
            <p:ph type="title"/>
          </p:nvPr>
        </p:nvSpPr>
        <p:spPr/>
        <p:txBody>
          <a:bodyPr>
            <a:normAutofit/>
          </a:bodyPr>
          <a:lstStyle/>
          <a:p>
            <a:r>
              <a:rPr lang="en-US" b="1" dirty="0"/>
              <a:t>We are invited to participate…</a:t>
            </a:r>
          </a:p>
        </p:txBody>
      </p:sp>
      <p:pic>
        <p:nvPicPr>
          <p:cNvPr id="5" name="Content Placeholder 4" descr="A person sitting at a table with a bowl of food&#10;&#10;Description automatically generated">
            <a:extLst>
              <a:ext uri="{FF2B5EF4-FFF2-40B4-BE49-F238E27FC236}">
                <a16:creationId xmlns:a16="http://schemas.microsoft.com/office/drawing/2014/main" xmlns="" id="{7DECC1A7-613E-E549-8052-BFA65A71C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907" y="1743436"/>
            <a:ext cx="6978410" cy="4640815"/>
          </a:xfrm>
        </p:spPr>
      </p:pic>
    </p:spTree>
    <p:extLst>
      <p:ext uri="{BB962C8B-B14F-4D97-AF65-F5344CB8AC3E}">
        <p14:creationId xmlns:p14="http://schemas.microsoft.com/office/powerpoint/2010/main" val="152121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9B2F3-9BBF-E84A-98F0-8EA0700BDE3F}"/>
              </a:ext>
            </a:extLst>
          </p:cNvPr>
          <p:cNvSpPr>
            <a:spLocks noGrp="1"/>
          </p:cNvSpPr>
          <p:nvPr>
            <p:ph type="title"/>
          </p:nvPr>
        </p:nvSpPr>
        <p:spPr/>
        <p:txBody>
          <a:bodyPr/>
          <a:lstStyle/>
          <a:p>
            <a:r>
              <a:rPr lang="en-US" b="1" dirty="0"/>
              <a:t>The </a:t>
            </a:r>
            <a:r>
              <a:rPr lang="en-US" b="1" i="1" dirty="0" err="1"/>
              <a:t>Missio</a:t>
            </a:r>
            <a:r>
              <a:rPr lang="en-US" b="1" i="1" dirty="0"/>
              <a:t> Dei is…</a:t>
            </a:r>
          </a:p>
        </p:txBody>
      </p:sp>
      <p:sp>
        <p:nvSpPr>
          <p:cNvPr id="3" name="Content Placeholder 2">
            <a:extLst>
              <a:ext uri="{FF2B5EF4-FFF2-40B4-BE49-F238E27FC236}">
                <a16:creationId xmlns:a16="http://schemas.microsoft.com/office/drawing/2014/main" xmlns="" id="{D4969B23-44E5-E74F-925C-EB149B7197DD}"/>
              </a:ext>
            </a:extLst>
          </p:cNvPr>
          <p:cNvSpPr>
            <a:spLocks noGrp="1"/>
          </p:cNvSpPr>
          <p:nvPr>
            <p:ph idx="1"/>
          </p:nvPr>
        </p:nvSpPr>
        <p:spPr/>
        <p:txBody>
          <a:bodyPr>
            <a:normAutofit/>
          </a:bodyPr>
          <a:lstStyle/>
          <a:p>
            <a:pPr marL="514350" indent="-514350">
              <a:buAutoNum type="arabicPeriod"/>
            </a:pPr>
            <a:r>
              <a:rPr lang="en-US" sz="4000" b="1" dirty="0"/>
              <a:t>Communal</a:t>
            </a:r>
          </a:p>
          <a:p>
            <a:pPr marL="514350" indent="-514350">
              <a:buAutoNum type="arabicPeriod"/>
            </a:pPr>
            <a:r>
              <a:rPr lang="en-US" sz="4000" b="1" dirty="0"/>
              <a:t>Centrifugal</a:t>
            </a:r>
          </a:p>
          <a:p>
            <a:pPr marL="514350" indent="-514350">
              <a:buAutoNum type="arabicPeriod"/>
            </a:pPr>
            <a:r>
              <a:rPr lang="en-US" sz="4000" b="1" dirty="0"/>
              <a:t>Creative </a:t>
            </a:r>
          </a:p>
        </p:txBody>
      </p:sp>
    </p:spTree>
    <p:extLst>
      <p:ext uri="{BB962C8B-B14F-4D97-AF65-F5344CB8AC3E}">
        <p14:creationId xmlns:p14="http://schemas.microsoft.com/office/powerpoint/2010/main" val="217423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71475-D6AF-4BA1-86B4-82B30E24B9AB}"/>
              </a:ext>
            </a:extLst>
          </p:cNvPr>
          <p:cNvSpPr>
            <a:spLocks noGrp="1"/>
          </p:cNvSpPr>
          <p:nvPr>
            <p:ph type="title"/>
          </p:nvPr>
        </p:nvSpPr>
        <p:spPr/>
        <p:txBody>
          <a:bodyPr>
            <a:normAutofit fontScale="90000"/>
          </a:bodyPr>
          <a:lstStyle/>
          <a:p>
            <a:r>
              <a:rPr lang="en-GB" b="1" dirty="0"/>
              <a:t>3. CTE, staff and the Theos report</a:t>
            </a:r>
            <a:r>
              <a:rPr lang="en-GB" dirty="0"/>
              <a:t/>
            </a:r>
            <a:br>
              <a:rPr lang="en-GB" dirty="0"/>
            </a:br>
            <a:endParaRPr lang="en-GB" dirty="0"/>
          </a:p>
        </p:txBody>
      </p:sp>
      <p:pic>
        <p:nvPicPr>
          <p:cNvPr id="7" name="Content Placeholder 6" descr="A person posing for a picture&#10;&#10;Description automatically generated">
            <a:extLst>
              <a:ext uri="{FF2B5EF4-FFF2-40B4-BE49-F238E27FC236}">
                <a16:creationId xmlns:a16="http://schemas.microsoft.com/office/drawing/2014/main" xmlns="" id="{3C967B93-B355-5F49-9BD8-24005A19CFA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5512" y="1690687"/>
            <a:ext cx="4080668" cy="4080668"/>
          </a:xfrm>
        </p:spPr>
      </p:pic>
      <p:pic>
        <p:nvPicPr>
          <p:cNvPr id="9" name="Content Placeholder 8" descr="A person wearing a suit and tie&#10;&#10;Description automatically generated">
            <a:extLst>
              <a:ext uri="{FF2B5EF4-FFF2-40B4-BE49-F238E27FC236}">
                <a16:creationId xmlns:a16="http://schemas.microsoft.com/office/drawing/2014/main" xmlns="" id="{199C5981-9CFD-F54D-BAC0-B61C631AF7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5821" y="1690688"/>
            <a:ext cx="4080667" cy="4080667"/>
          </a:xfrm>
        </p:spPr>
      </p:pic>
    </p:spTree>
    <p:extLst>
      <p:ext uri="{BB962C8B-B14F-4D97-AF65-F5344CB8AC3E}">
        <p14:creationId xmlns:p14="http://schemas.microsoft.com/office/powerpoint/2010/main" val="415741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DF47DD1-BE79-434E-8CB8-C5364F96F7AC}"/>
              </a:ext>
            </a:extLst>
          </p:cNvPr>
          <p:cNvSpPr>
            <a:spLocks noGrp="1"/>
          </p:cNvSpPr>
          <p:nvPr>
            <p:ph type="title"/>
          </p:nvPr>
        </p:nvSpPr>
        <p:spPr/>
        <p:txBody>
          <a:bodyPr/>
          <a:lstStyle/>
          <a:p>
            <a:r>
              <a:rPr lang="en-US" b="1" dirty="0"/>
              <a:t>The Theos Report</a:t>
            </a:r>
          </a:p>
        </p:txBody>
      </p:sp>
      <p:pic>
        <p:nvPicPr>
          <p:cNvPr id="11" name="Content Placeholder 10" descr="A screenshot of a cell phone&#10;&#10;Description automatically generated">
            <a:extLst>
              <a:ext uri="{FF2B5EF4-FFF2-40B4-BE49-F238E27FC236}">
                <a16:creationId xmlns:a16="http://schemas.microsoft.com/office/drawing/2014/main" xmlns="" id="{4C3CB87E-DD7C-6A4C-9C83-029806BC8D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1820" y="1825625"/>
            <a:ext cx="3063255" cy="4351338"/>
          </a:xfrm>
        </p:spPr>
      </p:pic>
      <p:sp>
        <p:nvSpPr>
          <p:cNvPr id="2" name="Content Placeholder 1">
            <a:extLst>
              <a:ext uri="{FF2B5EF4-FFF2-40B4-BE49-F238E27FC236}">
                <a16:creationId xmlns:a16="http://schemas.microsoft.com/office/drawing/2014/main" xmlns="" id="{933A9AE1-3187-C94A-8DCD-9BC346872F75}"/>
              </a:ext>
            </a:extLst>
          </p:cNvPr>
          <p:cNvSpPr>
            <a:spLocks noGrp="1"/>
          </p:cNvSpPr>
          <p:nvPr>
            <p:ph sz="half" idx="2"/>
          </p:nvPr>
        </p:nvSpPr>
        <p:spPr>
          <a:xfrm>
            <a:off x="4204011" y="1825625"/>
            <a:ext cx="7605130" cy="4351338"/>
          </a:xfrm>
        </p:spPr>
        <p:txBody>
          <a:bodyPr/>
          <a:lstStyle/>
          <a:p>
            <a:pPr marL="0" lvl="0" indent="0">
              <a:buNone/>
            </a:pPr>
            <a:r>
              <a:rPr lang="en-GB" b="1" dirty="0"/>
              <a:t>1. Continue Cultivating Relationships </a:t>
            </a:r>
          </a:p>
          <a:p>
            <a:pPr marL="0" lvl="0" indent="0">
              <a:buNone/>
            </a:pPr>
            <a:r>
              <a:rPr lang="en-GB" b="1" dirty="0"/>
              <a:t>2. Clarify Vision</a:t>
            </a:r>
          </a:p>
          <a:p>
            <a:pPr marL="0" lvl="0" indent="0">
              <a:buNone/>
            </a:pPr>
            <a:r>
              <a:rPr lang="en-GB" b="1" dirty="0"/>
              <a:t>3. Consider a clear focus on mission</a:t>
            </a:r>
          </a:p>
          <a:p>
            <a:pPr marL="0" lvl="0" indent="0">
              <a:buNone/>
            </a:pPr>
            <a:r>
              <a:rPr lang="en-GB" b="1" dirty="0"/>
              <a:t>4. The public view of ecumenism</a:t>
            </a:r>
          </a:p>
          <a:p>
            <a:pPr marL="0" lvl="0" indent="0">
              <a:buNone/>
            </a:pPr>
            <a:r>
              <a:rPr lang="en-GB" b="1" dirty="0"/>
              <a:t>5. Speak with one voice</a:t>
            </a:r>
          </a:p>
          <a:p>
            <a:pPr marL="0" indent="0">
              <a:buNone/>
            </a:pPr>
            <a:endParaRPr lang="en-US" dirty="0"/>
          </a:p>
        </p:txBody>
      </p:sp>
    </p:spTree>
    <p:extLst>
      <p:ext uri="{BB962C8B-B14F-4D97-AF65-F5344CB8AC3E}">
        <p14:creationId xmlns:p14="http://schemas.microsoft.com/office/powerpoint/2010/main" val="3009435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TE ppt template v3 - plain design" id="{77CC5498-8099-D747-982B-46B2D6568E8B}" vid="{62F385D7-FC63-F34B-8014-F16789D493A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DF36B4D0B0B439C3DEA613E896289" ma:contentTypeVersion="5" ma:contentTypeDescription="Create a new document." ma:contentTypeScope="" ma:versionID="c7f62c50515295753f8f94b21e40e022">
  <xsd:schema xmlns:xsd="http://www.w3.org/2001/XMLSchema" xmlns:xs="http://www.w3.org/2001/XMLSchema" xmlns:p="http://schemas.microsoft.com/office/2006/metadata/properties" xmlns:ns2="dda71c1d-9d74-4373-b485-0515169878dd" xmlns:ns3="a1838b8b-0187-4ab2-bf69-d678c16365e0" targetNamespace="http://schemas.microsoft.com/office/2006/metadata/properties" ma:root="true" ma:fieldsID="b46215ccd22ea77642c392cc18e2bda8" ns2:_="" ns3:_="">
    <xsd:import namespace="dda71c1d-9d74-4373-b485-0515169878dd"/>
    <xsd:import namespace="a1838b8b-0187-4ab2-bf69-d678c16365e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71c1d-9d74-4373-b485-0515169878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838b8b-0187-4ab2-bf69-d678c16365e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08928-5068-4F9C-9CCC-222603CA0D39}">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a1838b8b-0187-4ab2-bf69-d678c16365e0"/>
    <ds:schemaRef ds:uri="dda71c1d-9d74-4373-b485-0515169878dd"/>
    <ds:schemaRef ds:uri="http://www.w3.org/XML/1998/namespace"/>
  </ds:schemaRefs>
</ds:datastoreItem>
</file>

<file path=customXml/itemProps2.xml><?xml version="1.0" encoding="utf-8"?>
<ds:datastoreItem xmlns:ds="http://schemas.openxmlformats.org/officeDocument/2006/customXml" ds:itemID="{6662A51B-FEF2-4CB6-B8E9-5568C454BD56}">
  <ds:schemaRefs>
    <ds:schemaRef ds:uri="http://schemas.microsoft.com/sharepoint/v3/contenttype/forms"/>
  </ds:schemaRefs>
</ds:datastoreItem>
</file>

<file path=customXml/itemProps3.xml><?xml version="1.0" encoding="utf-8"?>
<ds:datastoreItem xmlns:ds="http://schemas.openxmlformats.org/officeDocument/2006/customXml" ds:itemID="{CFF3B3AC-C4C7-44D9-B607-8F35F095B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71c1d-9d74-4373-b485-0515169878dd"/>
    <ds:schemaRef ds:uri="a1838b8b-0187-4ab2-bf69-d678c1636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TotalTime>
  <Words>224</Words>
  <Application>Microsoft Office PowerPoint</Application>
  <PresentationFormat>Custom</PresentationFormat>
  <Paragraphs>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‘Future Paths’ –  Re-imagining local ecumenism through the lens of mission </vt:lpstr>
      <vt:lpstr>Mission-shaped Ben</vt:lpstr>
      <vt:lpstr>1.The Ecumenical movement is a mission-shaped movement   </vt:lpstr>
      <vt:lpstr>Ecumenical and mission-shaped?</vt:lpstr>
      <vt:lpstr>2. The Missio Dei </vt:lpstr>
      <vt:lpstr>We are invited to participate…</vt:lpstr>
      <vt:lpstr>The Missio Dei is…</vt:lpstr>
      <vt:lpstr>3. CTE, staff and the Theos report </vt:lpstr>
      <vt:lpstr>The Theos Report</vt:lpstr>
      <vt:lpstr>Mosaic of unity movements</vt:lpstr>
      <vt:lpstr>Welcome to the table</vt:lpstr>
      <vt:lpstr>PowerPoint Presentation</vt:lpstr>
      <vt:lpstr>Kosuke Koyama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Paths’ –  Re-imagining local ecumenism through the lens of mission</dc:title>
  <dc:creator>Ben Aldous</dc:creator>
  <cp:lastModifiedBy>Stuart</cp:lastModifiedBy>
  <cp:revision>18</cp:revision>
  <dcterms:created xsi:type="dcterms:W3CDTF">2019-07-04T09:07:15Z</dcterms:created>
  <dcterms:modified xsi:type="dcterms:W3CDTF">2019-10-28T06:00:37Z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0x010100C36DF36B4D0B0B439C3DEA613E896289</vt:lpwstr>
  </property>
</Properties>
</file>